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Economica-italic.fntdata"/><Relationship Id="rId6" Type="http://schemas.openxmlformats.org/officeDocument/2006/relationships/slide" Target="slides/slide2.xml"/><Relationship Id="rId18" Type="http://schemas.openxmlformats.org/officeDocument/2006/relationships/font" Target="fonts/Economic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b6f65e5b6_4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b6f65e5b6_4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b6f65e5b6_4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b6f65e5b6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b6f65e5b6_4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b6f65e5b6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b6f65e5b6_4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b6f65e5b6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b6f65e5b6_4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b6f65e5b6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b6f65e5b6_4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b6f65e5b6_4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b6f65e5b6_4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b6f65e5b6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b6f65e5b6_4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b6f65e5b6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6f65e5b6_4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6f65e5b6_4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6f65e5b6_4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b6f65e5b6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658683" y="1008933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7091169" y="43556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059600" y="1925674"/>
            <a:ext cx="4072800" cy="204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059600" y="4155440"/>
            <a:ext cx="4072800" cy="93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15600" y="1276167"/>
            <a:ext cx="11360700" cy="283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15600" y="4216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10127953" y="613633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621900" y="47444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15600" y="1865867"/>
            <a:ext cx="3744000" cy="3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653667" y="600200"/>
            <a:ext cx="78384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354000" y="1239033"/>
            <a:ext cx="5393700" cy="238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354000" y="3692001"/>
            <a:ext cx="5393700" cy="209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26000" y="5625233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hyperlink" Target="https://www.nytimes.com/2020/06/27/world/europe/coronavirus-spread-asymptomatic.html" TargetMode="External"/><Relationship Id="rId5" Type="http://schemas.openxmlformats.org/officeDocument/2006/relationships/hyperlink" Target="https://www.acpjournals.org/doi/10.7326/M20-301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dc.gov/coronavirus/2019-ncov/php/open-america/contact-tracing-resources.html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://crawdad.org/nus/bluetooth/20070903/" TargetMode="External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hyperlink" Target="https://wwwnc.cdc.gov/eid/article/26/7/20-0764_article" TargetMode="External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03162" y="0"/>
            <a:ext cx="141951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ctrTitle"/>
          </p:nvPr>
        </p:nvSpPr>
        <p:spPr>
          <a:xfrm>
            <a:off x="1405996" y="1480608"/>
            <a:ext cx="32088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entury Gothic"/>
              <a:buNone/>
            </a:pPr>
            <a:r>
              <a:rPr b="1" lang="en-US" sz="4820">
                <a:solidFill>
                  <a:srgbClr val="E06666"/>
                </a:solidFill>
              </a:rPr>
              <a:t>QUANTUM </a:t>
            </a:r>
            <a:endParaRPr b="1" sz="482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entury Gothic"/>
              <a:buNone/>
            </a:pPr>
            <a:r>
              <a:rPr b="1" lang="en-US" sz="4820">
                <a:solidFill>
                  <a:srgbClr val="E06666"/>
                </a:solidFill>
              </a:rPr>
              <a:t>MEETS </a:t>
            </a:r>
            <a:endParaRPr b="1" sz="482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entury Gothic"/>
              <a:buNone/>
            </a:pPr>
            <a:r>
              <a:rPr b="1" lang="en-US" sz="4820">
                <a:solidFill>
                  <a:srgbClr val="E06666"/>
                </a:solidFill>
              </a:rPr>
              <a:t>COVID-19</a:t>
            </a:r>
            <a:endParaRPr b="1" sz="6100">
              <a:solidFill>
                <a:srgbClr val="E06666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-1319216" y="3449638"/>
            <a:ext cx="8676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300">
                <a:solidFill>
                  <a:srgbClr val="FFFFFF"/>
                </a:solidFill>
              </a:rPr>
              <a:t>Simulating SARS-CoV-2 transmission 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sz="2300">
                <a:solidFill>
                  <a:srgbClr val="FFFFFF"/>
                </a:solidFill>
              </a:rPr>
              <a:t>by Contact Tracing 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sz="2300">
                <a:solidFill>
                  <a:srgbClr val="FFFFFF"/>
                </a:solidFill>
              </a:rPr>
              <a:t>of Entangled Individuals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descr="GitHub - AkashGutha/Qiskit-Snippets: python snippets for ..."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8775" y="128975"/>
            <a:ext cx="6208325" cy="62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6500" y="5222650"/>
            <a:ext cx="7595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Aaron Margolis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Jhon Alejandro Montanez Barrera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Neil Patel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Alden Grover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906500" y="609600"/>
            <a:ext cx="107454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Quantum Circuit based on 2005-11-02 Network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350" y="2768500"/>
            <a:ext cx="2284750" cy="249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2978" t="0"/>
          <a:stretch/>
        </p:blipFill>
        <p:spPr>
          <a:xfrm>
            <a:off x="5003350" y="2806950"/>
            <a:ext cx="4631799" cy="244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b="0" l="0" r="2400" t="0"/>
          <a:stretch/>
        </p:blipFill>
        <p:spPr>
          <a:xfrm>
            <a:off x="906500" y="2779125"/>
            <a:ext cx="4662625" cy="24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490950" y="2117125"/>
            <a:ext cx="5210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Building the circuit with CRX Gates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1660475" y="5557975"/>
            <a:ext cx="9233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Each horizontal line is 1 qubit, representing a node (possible carriers)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The purple squares and vertical lines are CRX gates, representing edges (possible spreading)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1143000" y="142000"/>
            <a:ext cx="9906000" cy="101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475" y="1053850"/>
            <a:ext cx="4706626" cy="313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b="0" l="7560" r="7780" t="0"/>
          <a:stretch/>
        </p:blipFill>
        <p:spPr>
          <a:xfrm>
            <a:off x="578825" y="1053850"/>
            <a:ext cx="6338649" cy="33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700" y="3774850"/>
            <a:ext cx="3944775" cy="2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7249225" y="4189925"/>
            <a:ext cx="4252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Visualizing the measurement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87775" y="5874475"/>
            <a:ext cx="28434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3,6,9 are known carriers (initial sources of infection)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7349775" y="5409500"/>
            <a:ext cx="33084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5 after interactions is now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guaranteed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infected, while 10 and 11 show more than 50% chance of being infected, or possibly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asymptomatic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carriers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 rot="10800000">
            <a:off x="5105625" y="4131025"/>
            <a:ext cx="2449800" cy="126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4"/>
          <p:cNvSpPr txBox="1"/>
          <p:nvPr/>
        </p:nvSpPr>
        <p:spPr>
          <a:xfrm>
            <a:off x="187775" y="4615025"/>
            <a:ext cx="231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0,1 or 2 have no interaction with infected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individuals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/community, so remain 100% chance uninfected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24"/>
          <p:cNvCxnSpPr/>
          <p:nvPr/>
        </p:nvCxnSpPr>
        <p:spPr>
          <a:xfrm>
            <a:off x="2405225" y="5132325"/>
            <a:ext cx="1520100" cy="102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818051" y="2377075"/>
            <a:ext cx="10332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Scaling up to larger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Applying more gates for more parameters of infection transmission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e.g. effects of lockdown intervals, self-isolation, masks, rehabilitation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Running on more powerful simulators or real quantum computers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Comparing simulated “Ground Truth” data to quantum tracer in order to judge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Working on real digital contact tracing data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9538062" y="468989"/>
            <a:ext cx="1916126" cy="1967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rstanding the quantum computing revolution - The Globe ..."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9698" y="4428646"/>
            <a:ext cx="2429325" cy="2429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1950" y="0"/>
            <a:ext cx="118101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4000"/>
              <a:t>Problem: </a:t>
            </a:r>
            <a:r>
              <a:rPr lang="en-US" sz="4000"/>
              <a:t>Can Quantum Computing help identify asymptomatic carriers?</a:t>
            </a:r>
            <a:r>
              <a:rPr lang="en-US"/>
              <a:t> 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71350" y="1579625"/>
            <a:ext cx="5699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-US" sz="2200">
                <a:solidFill>
                  <a:srgbClr val="000000"/>
                </a:solidFill>
              </a:rPr>
              <a:t>Novel</a:t>
            </a:r>
            <a:r>
              <a:rPr lang="en-US" sz="2200" cap="none">
                <a:solidFill>
                  <a:srgbClr val="000000"/>
                </a:solidFill>
              </a:rPr>
              <a:t> SARS-Co</a:t>
            </a:r>
            <a:r>
              <a:rPr lang="en-US" sz="2200">
                <a:solidFill>
                  <a:srgbClr val="000000"/>
                </a:solidFill>
              </a:rPr>
              <a:t>V</a:t>
            </a:r>
            <a:r>
              <a:rPr lang="en-US" sz="2200" cap="none">
                <a:solidFill>
                  <a:srgbClr val="000000"/>
                </a:solidFill>
              </a:rPr>
              <a:t>-2 virus</a:t>
            </a:r>
            <a:endParaRPr sz="2200" cap="none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-US" sz="2200" cap="none">
                <a:solidFill>
                  <a:srgbClr val="000000"/>
                </a:solidFill>
              </a:rPr>
              <a:t>Over 500k Deaths as of June 30</a:t>
            </a:r>
            <a:endParaRPr sz="2200" cap="none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Asymptomatic carriers account for almost half of all SARS-CoV-2 cases. [1]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solidFill>
                  <a:srgbClr val="000000"/>
                </a:solidFill>
              </a:rPr>
              <a:t>Countries  are adopting extensive quarantine, contact tracing and testing measures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solidFill>
                  <a:srgbClr val="000000"/>
                </a:solidFill>
              </a:rPr>
              <a:t>If we can prioritize testing based on digital contact tracing, we can better identify asymptomatic carriers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049" y="1351025"/>
            <a:ext cx="6065274" cy="44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370938" y="6059375"/>
            <a:ext cx="5065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[2</a:t>
            </a:r>
            <a:r>
              <a:rPr lang="en-US" sz="1600"/>
              <a:t>] 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https://www.nytimes.com/2020/06/27/world/europe/coronavirus-spread-asymptomatic.html</a:t>
            </a:r>
            <a:endParaRPr sz="1600"/>
          </a:p>
        </p:txBody>
      </p:sp>
      <p:sp>
        <p:nvSpPr>
          <p:cNvPr id="81" name="Google Shape;81;p15"/>
          <p:cNvSpPr txBox="1"/>
          <p:nvPr/>
        </p:nvSpPr>
        <p:spPr>
          <a:xfrm>
            <a:off x="171350" y="6170850"/>
            <a:ext cx="5065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[1] </a:t>
            </a:r>
            <a:r>
              <a:rPr lang="en-US" sz="1600">
                <a:solidFill>
                  <a:srgbClr val="0366D6"/>
                </a:solidFill>
                <a:uFill>
                  <a:noFill/>
                </a:uFill>
                <a:hlinkClick r:id="rId5"/>
              </a:rPr>
              <a:t>https://www.acpjournals.org/doi/10.7326/M20-3012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Tracing  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Contact Tracing</a:t>
            </a:r>
            <a:r>
              <a:rPr lang="en-US"/>
              <a:t> gather informations on movement patterns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spider web of transmissions based on digital data and geospatially correlated </a:t>
            </a: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events</a:t>
            </a:r>
            <a:endParaRPr sz="1600">
              <a:solidFill>
                <a:srgbClr val="444444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can be </a:t>
            </a: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utilized</a:t>
            </a: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to follow a pathogen like coronavirus, as it spreads from person to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SARS-CoV-2 data currently not available for public use [3]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/>
              <a:t>[3]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https://www.cdc.gov/coronavirus/2019-ncov/php/open-america/contact-tracing-resources.html</a:t>
            </a:r>
            <a:endParaRPr sz="1400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4761" l="0" r="0" t="0"/>
          <a:stretch/>
        </p:blipFill>
        <p:spPr>
          <a:xfrm>
            <a:off x="6074775" y="0"/>
            <a:ext cx="6117225" cy="28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143000" y="57200"/>
            <a:ext cx="9906000" cy="90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Generation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007000" y="695675"/>
            <a:ext cx="9906000" cy="211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Utilized 2005 Singapore Dataset for real contact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Very similar to data for SARS-Cov-2 digital contact tracers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Injected random seeds to initiate virus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Randomly simulated growth of simulated virus to </a:t>
            </a:r>
            <a:r>
              <a:rPr lang="en-US"/>
              <a:t>propagate</a:t>
            </a:r>
            <a:r>
              <a:rPr lang="en-US"/>
              <a:t> 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27341" l="7595" r="0" t="0"/>
          <a:stretch/>
        </p:blipFill>
        <p:spPr>
          <a:xfrm>
            <a:off x="892775" y="3119350"/>
            <a:ext cx="4926776" cy="31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0" y="6272100"/>
            <a:ext cx="58059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[4]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http://crawdad.org/nus/bluetooth/20070903/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 Community Resource for Archiving Wireless Data at Dartmouth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053225" y="2593750"/>
            <a:ext cx="2128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Raw Data: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598375" y="2593750"/>
            <a:ext cx="3392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Converted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 Data: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5950" y="3119350"/>
            <a:ext cx="3710063" cy="33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1085663" y="1487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2005-11-02 Example Simulation Network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925" y="2358500"/>
            <a:ext cx="4549475" cy="30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175" y="5107875"/>
            <a:ext cx="4180825" cy="8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7337913" y="5709425"/>
            <a:ext cx="4682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[5] T similar to CDC restaurant study  (75% infection rate of Table B after 53 minutes next to infected carrier and 30% infection for Table C after 73 minutes)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https://wwwnc.cdc.gov/eid/article/26/7/20-0764_article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125" y="2209850"/>
            <a:ext cx="6677375" cy="4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5035025" y="3540675"/>
            <a:ext cx="2007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Red nodes are sources of infection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" name="Google Shape;110;p18"/>
          <p:cNvCxnSpPr>
            <a:stCxn id="109" idx="2"/>
          </p:cNvCxnSpPr>
          <p:nvPr/>
        </p:nvCxnSpPr>
        <p:spPr>
          <a:xfrm>
            <a:off x="6038675" y="4098375"/>
            <a:ext cx="651000" cy="445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>
            <a:off x="3130025" y="2286000"/>
            <a:ext cx="15024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Green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nodes are not 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 flipH="1">
            <a:off x="2565625" y="2513025"/>
            <a:ext cx="616500" cy="3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8"/>
          <p:cNvSpPr txBox="1"/>
          <p:nvPr/>
        </p:nvSpPr>
        <p:spPr>
          <a:xfrm>
            <a:off x="3344350" y="5709425"/>
            <a:ext cx="2397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Yellow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nodes were infected by source nodes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 rot="10800000">
            <a:off x="3990925" y="5188975"/>
            <a:ext cx="223200" cy="66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8"/>
          <p:cNvSpPr/>
          <p:nvPr/>
        </p:nvSpPr>
        <p:spPr>
          <a:xfrm>
            <a:off x="6671100" y="4559150"/>
            <a:ext cx="320100" cy="3201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5769425" y="4939288"/>
            <a:ext cx="1341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X marks tested nodes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849900" y="4224075"/>
            <a:ext cx="320100" cy="3201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1693925" y="1724600"/>
            <a:ext cx="37914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Network Overview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783425" y="1554325"/>
            <a:ext cx="37914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Infection Spread as a function of time together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9986" y="0"/>
            <a:ext cx="33477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Quantum Implementation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5624" y="2819400"/>
            <a:ext cx="93768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2300"/>
              <a:t>Each </a:t>
            </a:r>
            <a:r>
              <a:rPr lang="en-US" sz="2300"/>
              <a:t>individual</a:t>
            </a:r>
            <a:r>
              <a:rPr lang="en-US" sz="2300"/>
              <a:t> is encoded as a single qubit</a:t>
            </a:r>
            <a:endParaRPr sz="2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300"/>
              <a:t>Interaction of </a:t>
            </a:r>
            <a:r>
              <a:rPr lang="en-US" sz="2300"/>
              <a:t>Individuals</a:t>
            </a:r>
            <a:r>
              <a:rPr lang="en-US" sz="2300"/>
              <a:t> is simulated by entangled qubits</a:t>
            </a:r>
            <a:endParaRPr sz="23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800"/>
              <a:t>This results in a higher dimensional Hilbert Space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300"/>
              <a:t>Currently, quantum representation can model small communities </a:t>
            </a:r>
            <a:endParaRPr sz="23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800"/>
              <a:t>With increase in qubit number, larger populations can be modeled</a:t>
            </a:r>
            <a:endParaRPr sz="18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800"/>
              <a:t>Another approach is to map spread of virus on a higher level of </a:t>
            </a:r>
            <a:r>
              <a:rPr lang="en-US" sz="1800"/>
              <a:t>abstraction</a:t>
            </a:r>
            <a:r>
              <a:rPr lang="en-US" sz="1800"/>
              <a:t> (e.g. each node/qubit represents a state or county)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300"/>
              <a:t>Application of quantum simulation might suggests </a:t>
            </a:r>
            <a:r>
              <a:rPr lang="en-US" sz="2300"/>
              <a:t>algorithmic</a:t>
            </a:r>
            <a:r>
              <a:rPr lang="en-US" sz="2300"/>
              <a:t> boost </a:t>
            </a:r>
            <a:endParaRPr sz="23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75" y="241425"/>
            <a:ext cx="3260226" cy="22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7002" l="6078" r="1958" t="4021"/>
          <a:stretch/>
        </p:blipFill>
        <p:spPr>
          <a:xfrm>
            <a:off x="9077125" y="0"/>
            <a:ext cx="3114875" cy="301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2200"/>
              <a:t>Control Rotation X (CRX) Gate behaves as transmission factor 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700"/>
              <a:t>Controlled </a:t>
            </a:r>
            <a:r>
              <a:rPr lang="en-US" sz="1700"/>
              <a:t>primarily</a:t>
            </a:r>
            <a:r>
              <a:rPr lang="en-US" sz="1700"/>
              <a:t> by time duration of interaction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700"/>
              <a:t>Rotation angles around X axis are driven by time duration function</a:t>
            </a:r>
            <a:endParaRPr sz="1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|</a:t>
            </a:r>
            <a:r>
              <a:rPr lang="en-US">
                <a:solidFill>
                  <a:srgbClr val="11111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ψ</a:t>
            </a:r>
            <a:r>
              <a:rPr lang="en-US" sz="1700"/>
              <a:t>&gt;</a:t>
            </a:r>
            <a:r>
              <a:rPr lang="en-US" sz="2000"/>
              <a:t> </a:t>
            </a:r>
            <a:r>
              <a:rPr lang="en-US" sz="2200"/>
              <a:t>qubit state</a:t>
            </a:r>
            <a:r>
              <a:rPr lang="en-US" sz="1700"/>
              <a:t> </a:t>
            </a:r>
            <a:r>
              <a:rPr lang="en-US" sz="2200"/>
              <a:t>represents state of infection within a particular individual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200"/>
              <a:t>Probability 100% of not infected encoded as |0&gt; </a:t>
            </a:r>
            <a:endParaRPr sz="2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100"/>
              <a:t>Probability 100% of being infected encoded as |1&gt;</a:t>
            </a:r>
            <a:endParaRPr sz="2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200"/>
              <a:t>|+&gt; or |-&gt; represent individual </a:t>
            </a:r>
            <a:r>
              <a:rPr lang="en-US" sz="2200"/>
              <a:t>possessing</a:t>
            </a:r>
            <a:r>
              <a:rPr lang="en-US" sz="2200"/>
              <a:t> 50% </a:t>
            </a:r>
            <a:r>
              <a:rPr lang="en-US" sz="2200"/>
              <a:t>probability</a:t>
            </a:r>
            <a:r>
              <a:rPr lang="en-US" sz="2200"/>
              <a:t> infected</a:t>
            </a:r>
            <a:endParaRPr sz="2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200"/>
              <a:t>Initialized seeded(</a:t>
            </a:r>
            <a:r>
              <a:rPr lang="en-US" sz="2200"/>
              <a:t>infected)</a:t>
            </a:r>
            <a:r>
              <a:rPr lang="en-US" sz="2200"/>
              <a:t> </a:t>
            </a:r>
            <a:r>
              <a:rPr lang="en-US" sz="2200"/>
              <a:t>individuals</a:t>
            </a:r>
            <a:r>
              <a:rPr lang="en-US" sz="2200"/>
              <a:t> by applying X gate</a:t>
            </a:r>
            <a:endParaRPr sz="22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175" y="734225"/>
            <a:ext cx="2732075" cy="13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 rot="376662">
            <a:off x="5288295" y="926919"/>
            <a:ext cx="425250" cy="100504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0"/>
          <p:cNvCxnSpPr/>
          <p:nvPr/>
        </p:nvCxnSpPr>
        <p:spPr>
          <a:xfrm flipH="1" rot="10800000">
            <a:off x="5712270" y="1371693"/>
            <a:ext cx="1681200" cy="8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25" y="859149"/>
            <a:ext cx="10436501" cy="25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550388" y="37435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Probability</a:t>
            </a:r>
            <a:r>
              <a:rPr lang="en-US"/>
              <a:t> amplitudes are embedded within qubit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Greater rotation of theta by </a:t>
            </a:r>
            <a:r>
              <a:rPr lang="en-US"/>
              <a:t>statistical</a:t>
            </a:r>
            <a:r>
              <a:rPr lang="en-US"/>
              <a:t> weight of “infected” qubit results in, entangled qubit also </a:t>
            </a:r>
            <a:r>
              <a:rPr lang="en-US"/>
              <a:t>possessing</a:t>
            </a:r>
            <a:r>
              <a:rPr lang="en-US"/>
              <a:t> higher probability of measuring infected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Measurement done on an </a:t>
            </a:r>
            <a:r>
              <a:rPr lang="en-US"/>
              <a:t>individual</a:t>
            </a:r>
            <a:r>
              <a:rPr lang="en-US"/>
              <a:t> basis after “entangling process” (</a:t>
            </a:r>
            <a:r>
              <a:rPr lang="en-US"/>
              <a:t>interactions</a:t>
            </a:r>
            <a:r>
              <a:rPr lang="en-US"/>
              <a:t>) is over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Infection Carrier  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00" y="2842525"/>
            <a:ext cx="20002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500" y="2635688"/>
            <a:ext cx="2108150" cy="21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050" y="2635700"/>
            <a:ext cx="1918604" cy="21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4650" y="2634901"/>
            <a:ext cx="2000250" cy="210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8125" y="2641500"/>
            <a:ext cx="2000250" cy="209071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675075" y="4952300"/>
            <a:ext cx="161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Theta = 0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0% Chance 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025450" y="4952300"/>
            <a:ext cx="161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Theta =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100% Chance 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361975" y="4955225"/>
            <a:ext cx="161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Theta =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𝝅/4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25% Chance 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7637050" y="4952300"/>
            <a:ext cx="161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Theta =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𝝅/2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50% Chance 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9889600" y="4933075"/>
            <a:ext cx="161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Theta = 3𝝅/4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75% Chance infected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7050" y="681925"/>
            <a:ext cx="4180825" cy="8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